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96" y="-54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E934FA4D-16E2-492B-A81B-695A82901692}" type="datetimeFigureOut">
              <a:rPr lang="ru-RU" smtClean="0"/>
              <a:t>06.11.2023</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9A3DB4B4-FF37-4690-9CDD-783FED698DAB}"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934FA4D-16E2-492B-A81B-695A82901692}" type="datetimeFigureOut">
              <a:rPr lang="ru-RU" smtClean="0"/>
              <a:t>06.11.2023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3DB4B4-FF37-4690-9CDD-783FED698DAB}"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E934FA4D-16E2-492B-A81B-695A82901692}" type="datetimeFigureOut">
              <a:rPr lang="ru-RU" smtClean="0"/>
              <a:t>06.11.2023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9A3DB4B4-FF37-4690-9CDD-783FED698DAB}"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934FA4D-16E2-492B-A81B-695A82901692}" type="datetimeFigureOut">
              <a:rPr lang="ru-RU" smtClean="0"/>
              <a:t>06.11.2023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3DB4B4-FF37-4690-9CDD-783FED698DAB}"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E934FA4D-16E2-492B-A81B-695A82901692}" type="datetimeFigureOut">
              <a:rPr lang="ru-RU" smtClean="0"/>
              <a:t>06.11.2023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A3DB4B4-FF37-4690-9CDD-783FED698DAB}"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E934FA4D-16E2-492B-A81B-695A82901692}" type="datetimeFigureOut">
              <a:rPr lang="ru-RU" smtClean="0"/>
              <a:t>06.11.2023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A3DB4B4-FF37-4690-9CDD-783FED698DAB}"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934FA4D-16E2-492B-A81B-695A82901692}" type="datetimeFigureOut">
              <a:rPr lang="ru-RU" smtClean="0"/>
              <a:t>06.11.2023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A3DB4B4-FF37-4690-9CDD-783FED698DAB}"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934FA4D-16E2-492B-A81B-695A82901692}" type="datetimeFigureOut">
              <a:rPr lang="ru-RU" smtClean="0"/>
              <a:t>06.11.2023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3DB4B4-FF37-4690-9CDD-783FED698DAB}"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E934FA4D-16E2-492B-A81B-695A82901692}" type="datetimeFigureOut">
              <a:rPr lang="ru-RU" smtClean="0"/>
              <a:t>06.11.2023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3DB4B4-FF37-4690-9CDD-783FED698DAB}"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934FA4D-16E2-492B-A81B-695A82901692}" type="datetimeFigureOut">
              <a:rPr lang="ru-RU" smtClean="0"/>
              <a:t>06.11.2023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3DB4B4-FF37-4690-9CDD-783FED698DAB}"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934FA4D-16E2-492B-A81B-695A82901692}" type="datetimeFigureOut">
              <a:rPr lang="ru-RU" smtClean="0"/>
              <a:t>06.11.2023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3DB4B4-FF37-4690-9CDD-783FED698DAB}"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E934FA4D-16E2-492B-A81B-695A82901692}" type="datetimeFigureOut">
              <a:rPr lang="ru-RU" smtClean="0"/>
              <a:t>06.11.2023</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A3DB4B4-FF37-4690-9CDD-783FED698DAB}"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kk-KZ" dirty="0">
                <a:latin typeface="Times New Roman" panose="02020603050405020304" pitchFamily="18" charset="0"/>
                <a:cs typeface="Times New Roman" panose="02020603050405020304" pitchFamily="18" charset="0"/>
              </a:rPr>
              <a:t>ТАҚЫРЫП </a:t>
            </a:r>
            <a:r>
              <a:rPr lang="kk-KZ" dirty="0" smtClean="0">
                <a:latin typeface="Times New Roman" panose="02020603050405020304" pitchFamily="18" charset="0"/>
                <a:cs typeface="Times New Roman" panose="02020603050405020304" pitchFamily="18" charset="0"/>
              </a:rPr>
              <a:t>9 </a:t>
            </a:r>
            <a:br>
              <a:rPr lang="kk-KZ" dirty="0" smtClean="0">
                <a:latin typeface="Times New Roman" panose="02020603050405020304" pitchFamily="18" charset="0"/>
                <a:cs typeface="Times New Roman" panose="02020603050405020304" pitchFamily="18" charset="0"/>
              </a:rPr>
            </a:br>
            <a:r>
              <a:rPr lang="kk-KZ" dirty="0" smtClean="0">
                <a:latin typeface="Times New Roman" panose="02020603050405020304" pitchFamily="18" charset="0"/>
                <a:cs typeface="Times New Roman" panose="02020603050405020304" pitchFamily="18" charset="0"/>
              </a:rPr>
              <a:t>БАҒА </a:t>
            </a:r>
            <a:r>
              <a:rPr lang="kk-KZ" dirty="0">
                <a:latin typeface="Times New Roman" panose="02020603050405020304" pitchFamily="18" charset="0"/>
                <a:cs typeface="Times New Roman" panose="02020603050405020304" pitchFamily="18" charset="0"/>
              </a:rPr>
              <a:t>БЕЛГІЛЕУДІҢ НАРЫҚТЫҚ ӘДІСТЕРІ</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622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lnSpcReduction="10000"/>
          </a:bodyPr>
          <a:lstStyle/>
          <a:p>
            <a:pPr marL="0" indent="0" algn="just">
              <a:buNone/>
            </a:pPr>
            <a:r>
              <a:rPr lang="kk-KZ" dirty="0" smtClean="0">
                <a:latin typeface="Times New Roman" panose="02020603050405020304" pitchFamily="18" charset="0"/>
                <a:cs typeface="Times New Roman" panose="02020603050405020304" pitchFamily="18" charset="0"/>
              </a:rPr>
              <a:t>	Баға </a:t>
            </a:r>
            <a:r>
              <a:rPr lang="kk-KZ" dirty="0">
                <a:latin typeface="Times New Roman" panose="02020603050405020304" pitchFamily="18" charset="0"/>
                <a:cs typeface="Times New Roman" panose="02020603050405020304" pitchFamily="18" charset="0"/>
              </a:rPr>
              <a:t>белгілеудің нарықтық факторларына  сұраныс және бәсеке жатады.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Сұраныс деңгейі төменде көрсетілген жағдайларға тәуелді:</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тауардың </a:t>
            </a:r>
            <a:r>
              <a:rPr lang="kk-KZ" dirty="0">
                <a:latin typeface="Times New Roman" panose="02020603050405020304" pitchFamily="18" charset="0"/>
                <a:cs typeface="Times New Roman" panose="02020603050405020304" pitchFamily="18" charset="0"/>
              </a:rPr>
              <a:t>баға деңгейі, соның ішінде тауарды алмастырушы тауар мен оны толықтыратын тауар бағасы;</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тұтынушы </a:t>
            </a:r>
            <a:r>
              <a:rPr lang="kk-KZ" dirty="0">
                <a:latin typeface="Times New Roman" panose="02020603050405020304" pitchFamily="18" charset="0"/>
                <a:cs typeface="Times New Roman" panose="02020603050405020304" pitchFamily="18" charset="0"/>
              </a:rPr>
              <a:t>талғамы және қажеттілігі;</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тауардың </a:t>
            </a:r>
            <a:r>
              <a:rPr lang="kk-KZ" dirty="0">
                <a:latin typeface="Times New Roman" panose="02020603050405020304" pitchFamily="18" charset="0"/>
                <a:cs typeface="Times New Roman" panose="02020603050405020304" pitchFamily="18" charset="0"/>
              </a:rPr>
              <a:t>пайдалылығын бағалау;</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тұтынушылар </a:t>
            </a:r>
            <a:r>
              <a:rPr lang="kk-KZ" dirty="0">
                <a:latin typeface="Times New Roman" panose="02020603050405020304" pitchFamily="18" charset="0"/>
                <a:cs typeface="Times New Roman" panose="02020603050405020304" pitchFamily="18" charset="0"/>
              </a:rPr>
              <a:t>табысы және бюджеті, яғни сатып алу қабілеттілігі;</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алмастыратын </a:t>
            </a:r>
            <a:r>
              <a:rPr lang="kk-KZ" dirty="0">
                <a:latin typeface="Times New Roman" panose="02020603050405020304" pitchFamily="18" charset="0"/>
                <a:cs typeface="Times New Roman" panose="02020603050405020304" pitchFamily="18" charset="0"/>
              </a:rPr>
              <a:t>және толықтыратын тауарлардың арзан болуы., т.б.</a:t>
            </a:r>
            <a:endParaRPr lang="ru-RU"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596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5937523"/>
          </a:xfrm>
        </p:spPr>
        <p:txBody>
          <a:bodyPr>
            <a:normAutofit/>
          </a:bodyPr>
          <a:lstStyle/>
          <a:p>
            <a:pPr marL="0" indent="0" algn="just">
              <a:buNone/>
            </a:pPr>
            <a:r>
              <a:rPr lang="kk-KZ" dirty="0">
                <a:latin typeface="Times New Roman" panose="02020603050405020304" pitchFamily="18" charset="0"/>
                <a:cs typeface="Times New Roman" panose="02020603050405020304" pitchFamily="18" charset="0"/>
              </a:rPr>
              <a:t>Тауарға сұраныс деңгейін дәл анықтайтын фактор жиынтығын таңдау күрделі мәселе. Шет елдер тәжірибесінде сұраныс деңгейі өзгеріске ұшыраған жағдайда, келесі маңызды параметрлер ескеріледі:</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тұтынушылардың </a:t>
            </a:r>
            <a:r>
              <a:rPr lang="kk-KZ" dirty="0">
                <a:latin typeface="Times New Roman" panose="02020603050405020304" pitchFamily="18" charset="0"/>
                <a:cs typeface="Times New Roman" panose="02020603050405020304" pitchFamily="18" charset="0"/>
              </a:rPr>
              <a:t>бағаның өзгеруін күтуі (инфляцияға байланысты);</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пайдалану </a:t>
            </a:r>
            <a:r>
              <a:rPr lang="kk-KZ" dirty="0">
                <a:latin typeface="Times New Roman" panose="02020603050405020304" pitchFamily="18" charset="0"/>
                <a:cs typeface="Times New Roman" panose="02020603050405020304" pitchFamily="18" charset="0"/>
              </a:rPr>
              <a:t>шығындары;</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жинақталған </a:t>
            </a:r>
            <a:r>
              <a:rPr lang="kk-KZ" dirty="0">
                <a:latin typeface="Times New Roman" panose="02020603050405020304" pitchFamily="18" charset="0"/>
                <a:cs typeface="Times New Roman" panose="02020603050405020304" pitchFamily="18" charset="0"/>
              </a:rPr>
              <a:t>мүлік көлемі;</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тұтыну </a:t>
            </a:r>
            <a:r>
              <a:rPr lang="kk-KZ" dirty="0">
                <a:latin typeface="Times New Roman" panose="02020603050405020304" pitchFamily="18" charset="0"/>
                <a:cs typeface="Times New Roman" panose="02020603050405020304" pitchFamily="18" charset="0"/>
              </a:rPr>
              <a:t>несиелерін алу мүмкіндігі;</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отбасы </a:t>
            </a:r>
            <a:r>
              <a:rPr lang="kk-KZ" dirty="0">
                <a:latin typeface="Times New Roman" panose="02020603050405020304" pitchFamily="18" charset="0"/>
                <a:cs typeface="Times New Roman" panose="02020603050405020304" pitchFamily="18" charset="0"/>
              </a:rPr>
              <a:t>құрылымы(балалар саны, қарауындағы адамдар саны);</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болашаққа </a:t>
            </a:r>
            <a:r>
              <a:rPr lang="kk-KZ" dirty="0">
                <a:latin typeface="Times New Roman" panose="02020603050405020304" pitchFamily="18" charset="0"/>
                <a:cs typeface="Times New Roman" panose="02020603050405020304" pitchFamily="18" charset="0"/>
              </a:rPr>
              <a:t>сенімділігі, басқалай параметрлер.</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509624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fontScale="92500" lnSpcReduction="10000"/>
          </a:bodyPr>
          <a:lstStyle/>
          <a:p>
            <a:pPr marL="0" indent="0">
              <a:buNone/>
            </a:pPr>
            <a:r>
              <a:rPr lang="kk-KZ" dirty="0" smtClean="0">
                <a:latin typeface="Times New Roman" panose="02020603050405020304" pitchFamily="18" charset="0"/>
                <a:cs typeface="Times New Roman" panose="02020603050405020304" pitchFamily="18" charset="0"/>
              </a:rPr>
              <a:t>	Баға </a:t>
            </a:r>
            <a:r>
              <a:rPr lang="kk-KZ" dirty="0">
                <a:latin typeface="Times New Roman" panose="02020603050405020304" pitchFamily="18" charset="0"/>
                <a:cs typeface="Times New Roman" panose="02020603050405020304" pitchFamily="18" charset="0"/>
              </a:rPr>
              <a:t>белгілеуде сұраныс факторын есепке алу баға икемділігі көрсеткішін зерттеуге негізделеді. Ал, баға икемділігі сұраныстың баға деңгейінің өзгерісіне сезімталдығымен сипатталады. Баға икемділігі, баға деңгейінің  өзгеруіне сай сұраныстың сезімталдығының өзгеру деңгейін көрсетеді.</a:t>
            </a:r>
            <a:endParaRPr lang="ru-RU"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Егер</a:t>
            </a:r>
            <a:r>
              <a:rPr lang="kk-KZ" dirty="0">
                <a:latin typeface="Times New Roman" panose="02020603050405020304" pitchFamily="18" charset="0"/>
                <a:cs typeface="Times New Roman" panose="02020603050405020304" pitchFamily="18" charset="0"/>
              </a:rPr>
              <a:t>, баға деңгейінің мардымсыз өзгерісінен сұраныс тіптен өзгермесе, сұраныс икемсіз. Баға мен сұраныс арасындағы тәуелділікті  формула бойынша есептеуге болады:</a:t>
            </a:r>
            <a:endParaRPr lang="ru-RU" dirty="0">
              <a:latin typeface="Times New Roman" panose="02020603050405020304" pitchFamily="18" charset="0"/>
              <a:cs typeface="Times New Roman" panose="02020603050405020304" pitchFamily="18" charset="0"/>
            </a:endParaRPr>
          </a:p>
          <a:p>
            <a:pPr marL="0" indent="0" algn="ctr">
              <a:buNone/>
            </a:pPr>
            <a:r>
              <a:rPr lang="kk-KZ" dirty="0">
                <a:latin typeface="Times New Roman" panose="02020603050405020304" pitchFamily="18" charset="0"/>
                <a:cs typeface="Times New Roman" panose="02020603050405020304" pitchFamily="18" charset="0"/>
              </a:rPr>
              <a:t>Э = ∆С∕∆Р.</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мұндағы - Э баға икемділігі (икемділік коэффициенті); ∆С және ∆Р– сұраныс пен баға өзгерісі;</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7432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Мысалы</a:t>
            </a:r>
            <a:r>
              <a:rPr lang="kk-KZ" dirty="0">
                <a:latin typeface="Times New Roman" panose="02020603050405020304" pitchFamily="18" charset="0"/>
                <a:cs typeface="Times New Roman" panose="02020603050405020304" pitchFamily="18" charset="0"/>
              </a:rPr>
              <a:t>: тауар бағасы 10%-ке қымбаттады, ал оған сұраныс 4%-ке азайды, мұндай жағдайда бағаның өзгеруіне байланысты тауарға деген сұраныстың икемділігі 0,4 –ке (4/10) тең болады.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Егер </a:t>
            </a:r>
            <a:r>
              <a:rPr lang="kk-KZ" dirty="0">
                <a:latin typeface="Times New Roman" panose="02020603050405020304" pitchFamily="18" charset="0"/>
                <a:cs typeface="Times New Roman" panose="02020603050405020304" pitchFamily="18" charset="0"/>
              </a:rPr>
              <a:t>де, икемділік коэффициенті 1-ден аз болса, сұраным икемсіз; егер 1-ден артығырақ болса - сұраным икемді; ал 1-ге тең болса сұранымның жеке дара икемділігі деп аталынады.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Нарыққа </a:t>
            </a:r>
            <a:r>
              <a:rPr lang="kk-KZ" dirty="0">
                <a:latin typeface="Times New Roman" panose="02020603050405020304" pitchFamily="18" charset="0"/>
                <a:cs typeface="Times New Roman" panose="02020603050405020304" pitchFamily="18" charset="0"/>
              </a:rPr>
              <a:t>шығарылатын тауарға сұраныстың икемділігін білетін тауар өндіруші, алдын ала тұтынушылардың баға деңгейі өзгерісіне реакциясын анықтай алады.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48431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Сұраныстың </a:t>
            </a:r>
            <a:r>
              <a:rPr lang="kk-KZ" dirty="0">
                <a:latin typeface="Times New Roman" panose="02020603050405020304" pitchFamily="18" charset="0"/>
                <a:cs typeface="Times New Roman" panose="02020603050405020304" pitchFamily="18" charset="0"/>
              </a:rPr>
              <a:t>икемділігі көрсеткіші, тауардың бағасын, сатудан түсетін түсімді және сатушының пайдасын  болжамдауға пайдаланылады.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Сұраныс икемді болса:</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бағаның </a:t>
            </a:r>
            <a:r>
              <a:rPr lang="kk-KZ" dirty="0">
                <a:latin typeface="Times New Roman" panose="02020603050405020304" pitchFamily="18" charset="0"/>
                <a:cs typeface="Times New Roman" panose="02020603050405020304" pitchFamily="18" charset="0"/>
              </a:rPr>
              <a:t>арзандауы сатып алу көлемінің ұлғаюына мүмкіндік туғызады, сонымен бағаның арзандау деңгейіне қарағанда сұраныс өте жоғары шапшаңдықпен артады;</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бағаның </a:t>
            </a:r>
            <a:r>
              <a:rPr lang="kk-KZ" dirty="0">
                <a:latin typeface="Times New Roman" panose="02020603050405020304" pitchFamily="18" charset="0"/>
                <a:cs typeface="Times New Roman" panose="02020603050405020304" pitchFamily="18" charset="0"/>
              </a:rPr>
              <a:t>қымбаттауы сатып алу көлемінің аз ғана қысқаруына әсер етеді, және де бағаның өсу қарқынына қарағанда сұраныс өте жоғарғы шапшаңдықпен төмендейді.</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599149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fontScale="92500" lnSpcReduction="20000"/>
          </a:bodyPr>
          <a:lstStyle/>
          <a:p>
            <a:pPr marL="0" indent="0" algn="just">
              <a:buNone/>
            </a:pPr>
            <a:r>
              <a:rPr lang="kk-KZ" dirty="0">
                <a:latin typeface="Times New Roman" panose="02020603050405020304" pitchFamily="18" charset="0"/>
                <a:cs typeface="Times New Roman" panose="02020603050405020304" pitchFamily="18" charset="0"/>
              </a:rPr>
              <a:t>Икемсіз сұраныста:</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баға </a:t>
            </a:r>
            <a:r>
              <a:rPr lang="kk-KZ" dirty="0">
                <a:latin typeface="Times New Roman" panose="02020603050405020304" pitchFamily="18" charset="0"/>
                <a:cs typeface="Times New Roman" panose="02020603050405020304" pitchFamily="18" charset="0"/>
              </a:rPr>
              <a:t>деңгейінің арзандауы сатып алу көлемінің ұлғаюына әкеледі, бірақ оның шапшаңдығы бағаның арзандау шапшаңдығына қарағанда төмен;</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бағаның </a:t>
            </a:r>
            <a:r>
              <a:rPr lang="kk-KZ" dirty="0">
                <a:latin typeface="Times New Roman" panose="02020603050405020304" pitchFamily="18" charset="0"/>
                <a:cs typeface="Times New Roman" panose="02020603050405020304" pitchFamily="18" charset="0"/>
              </a:rPr>
              <a:t>қымбаттауы сатып алу көлемінің азаюына әсер етеді, дегенмен сатып алу шапшаңдығы бағаның қымбаттау шапшаңдығына қарағанда төмен.</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Баға </a:t>
            </a:r>
            <a:r>
              <a:rPr lang="kk-KZ" dirty="0">
                <a:latin typeface="Times New Roman" panose="02020603050405020304" pitchFamily="18" charset="0"/>
                <a:cs typeface="Times New Roman" panose="02020603050405020304" pitchFamily="18" charset="0"/>
              </a:rPr>
              <a:t>қалыптастыруда айқасқан икемділік ықпал етеді. Ол бір тауарға баға деңгейінің өзгеруіне байланысты басқа тауарға сұраныстың салыстырмалы өзгерісін көрсетеді.</a:t>
            </a:r>
            <a:endParaRPr lang="ru-RU" dirty="0">
              <a:latin typeface="Times New Roman" panose="02020603050405020304" pitchFamily="18" charset="0"/>
              <a:cs typeface="Times New Roman" panose="02020603050405020304" pitchFamily="18" charset="0"/>
            </a:endParaRPr>
          </a:p>
          <a:p>
            <a:pPr marL="0" indent="0" algn="ctr">
              <a:buNone/>
            </a:pPr>
            <a:r>
              <a:rPr lang="kk-KZ" dirty="0">
                <a:latin typeface="Times New Roman" panose="02020603050405020304" pitchFamily="18" charset="0"/>
                <a:cs typeface="Times New Roman" panose="02020603050405020304" pitchFamily="18" charset="0"/>
              </a:rPr>
              <a:t>Эа = ∆Ск  ∕∆Рт</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мұндағы</a:t>
            </a:r>
            <a:r>
              <a:rPr lang="kk-KZ" dirty="0">
                <a:latin typeface="Times New Roman" panose="02020603050405020304" pitchFamily="18" charset="0"/>
                <a:cs typeface="Times New Roman" panose="02020603050405020304" pitchFamily="18" charset="0"/>
              </a:rPr>
              <a:t>:   Эа - айқасқан баға икемділігі; ∆Ск бұл К тауарға сұраныс өзгерісі; ∆ Рт бұл  Т тауарға баға өзгерісі;</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779926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457200" y="620688"/>
            <a:ext cx="8229600" cy="5505475"/>
          </a:xfrm>
        </p:spPr>
        <p:txBody>
          <a:bodyPr>
            <a:normAutofit fontScale="85000" lnSpcReduction="10000"/>
          </a:bodyPr>
          <a:lstStyle/>
          <a:p>
            <a:pPr marL="0" indent="0" algn="just">
              <a:buNone/>
            </a:pPr>
            <a:r>
              <a:rPr lang="kk-KZ" dirty="0" smtClean="0">
                <a:latin typeface="Times New Roman" panose="02020603050405020304" pitchFamily="18" charset="0"/>
                <a:cs typeface="Times New Roman" panose="02020603050405020304" pitchFamily="18" charset="0"/>
              </a:rPr>
              <a:t>	Егер</a:t>
            </a:r>
            <a:r>
              <a:rPr lang="kk-KZ" dirty="0">
                <a:latin typeface="Times New Roman" panose="02020603050405020304" pitchFamily="18" charset="0"/>
                <a:cs typeface="Times New Roman" panose="02020603050405020304" pitchFamily="18" charset="0"/>
              </a:rPr>
              <a:t>,  айқасқан икемділік шамасы 0-ден көп болса, онда екі тауар да өз ара алмастырылатын тауарлар болып саналады да, бір тауарға баға қымбаттауы екінші тауарға сұраныстың өсімін қамтамасыз етеді.  Шамасы 0-ден аз болатын айқасқан икемділік коэффициенті, тауарлар өзара алмасатындығын көрсетеді, бірақ  бір тауарға баға қымбаттауы екінші тауардың бағасы тұрақты деп алғанда, осыған сұраныс деңгейінің азаюына ықпал етеді.</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Баға </a:t>
            </a:r>
            <a:r>
              <a:rPr lang="kk-KZ" dirty="0">
                <a:latin typeface="Times New Roman" panose="02020603050405020304" pitchFamily="18" charset="0"/>
                <a:cs typeface="Times New Roman" panose="02020603050405020304" pitchFamily="18" charset="0"/>
              </a:rPr>
              <a:t>деңгейіне әсер ететін маңызды фактордың бірі - бәсеке. Нарықта баға бойынша бәсеке және бағаға қатыссыз бәсеке бөлінеді. Баға бәсекесі механизмінің мәні сол, кез келген кәсіпорын өз өнімдеріне баға деңгейін бәсекелестерге қарағанда  төмен, арзан етіп белгілейді. Өндіріс үнемі жетілдіріліп, шығындар арзандаған жағдайда, бағаның көмегімен бәсекелесу табысты болып саналады.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173666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548680"/>
            <a:ext cx="8229600" cy="4525963"/>
          </a:xfrm>
        </p:spPr>
        <p:txBody>
          <a:bodyPr>
            <a:noAutofit/>
          </a:bodyPr>
          <a:lstStyle/>
          <a:p>
            <a:pPr marL="0" indent="0" algn="just">
              <a:buNone/>
            </a:pPr>
            <a:r>
              <a:rPr lang="kk-KZ" sz="2400" dirty="0" smtClean="0">
                <a:latin typeface="Times New Roman" panose="02020603050405020304" pitchFamily="18" charset="0"/>
                <a:cs typeface="Times New Roman" panose="02020603050405020304" pitchFamily="18" charset="0"/>
              </a:rPr>
              <a:t>	Нарықтың </a:t>
            </a:r>
            <a:r>
              <a:rPr lang="kk-KZ" sz="2400" dirty="0">
                <a:latin typeface="Times New Roman" panose="02020603050405020304" pitchFamily="18" charset="0"/>
                <a:cs typeface="Times New Roman" panose="02020603050405020304" pitchFamily="18" charset="0"/>
              </a:rPr>
              <a:t>белгілі бір үлесін жаулап алып, ұзақ мерзімде пайдалы әрекет ету мүмкіндігі - баға бәсекесінің нәтижесі.</a:t>
            </a:r>
            <a:endParaRPr lang="ru-RU" sz="2400" dirty="0">
              <a:latin typeface="Times New Roman" panose="02020603050405020304" pitchFamily="18" charset="0"/>
              <a:cs typeface="Times New Roman" panose="02020603050405020304" pitchFamily="18" charset="0"/>
            </a:endParaRPr>
          </a:p>
          <a:p>
            <a:pPr marL="0" indent="0" algn="just">
              <a:buNone/>
            </a:pPr>
            <a:r>
              <a:rPr lang="kk-KZ" sz="2400" dirty="0" smtClean="0">
                <a:latin typeface="Times New Roman" panose="02020603050405020304" pitchFamily="18" charset="0"/>
                <a:cs typeface="Times New Roman" panose="02020603050405020304" pitchFamily="18" charset="0"/>
              </a:rPr>
              <a:t>	Бағаға </a:t>
            </a:r>
            <a:r>
              <a:rPr lang="kk-KZ" sz="2400" dirty="0">
                <a:latin typeface="Times New Roman" panose="02020603050405020304" pitchFamily="18" charset="0"/>
                <a:cs typeface="Times New Roman" panose="02020603050405020304" pitchFamily="18" charset="0"/>
              </a:rPr>
              <a:t>қатыссыз бәсеке жасампаздыққа бағытталады. Ол өнімді үнемі жетілдіру, өнімнің сапасын, сырқы түрін, техникалық беріктілігін және т. б. жақсарту. Тауардың  бірден-бір ерекше қасиеттері, оның сапасы жаңа тұтынушыларды  өзіне тартуға және тауардың бәсекелестік деңгейін арттыруға мүмкіндік туғызады.</a:t>
            </a:r>
            <a:endParaRPr lang="ru-RU" sz="2400" dirty="0">
              <a:latin typeface="Times New Roman" panose="02020603050405020304" pitchFamily="18" charset="0"/>
              <a:cs typeface="Times New Roman" panose="02020603050405020304" pitchFamily="18" charset="0"/>
            </a:endParaRPr>
          </a:p>
          <a:p>
            <a:pPr marL="0" indent="0" algn="just">
              <a:buNone/>
            </a:pPr>
            <a:r>
              <a:rPr lang="kk-KZ" sz="2400" dirty="0" smtClean="0">
                <a:latin typeface="Times New Roman" panose="02020603050405020304" pitchFamily="18" charset="0"/>
                <a:cs typeface="Times New Roman" panose="02020603050405020304" pitchFamily="18" charset="0"/>
              </a:rPr>
              <a:t>	Нарықтық </a:t>
            </a:r>
            <a:r>
              <a:rPr lang="kk-KZ" sz="2400" dirty="0">
                <a:latin typeface="Times New Roman" panose="02020603050405020304" pitchFamily="18" charset="0"/>
                <a:cs typeface="Times New Roman" panose="02020603050405020304" pitchFamily="18" charset="0"/>
              </a:rPr>
              <a:t>баға белгілеу әдістеріне ағымдағы баға белгілеу әдісі, жапсырылған конверт әдісі жатады. Ағымдағы баға белгілеу әдісі бірыңғай тауарлар нарығында кең қолданылады, себебі бәсеке деңгейі жоғары нарықта бірыңғай тауар сататын фирманың бағаға ықпал ету мүмкіндіктері шектеулі болады.</a:t>
            </a:r>
            <a:endParaRPr lang="ru-RU" sz="2400" dirty="0">
              <a:latin typeface="Times New Roman" panose="02020603050405020304" pitchFamily="18" charset="0"/>
              <a:cs typeface="Times New Roman" panose="02020603050405020304" pitchFamily="18" charset="0"/>
            </a:endParaRPr>
          </a:p>
          <a:p>
            <a:pPr algn="just"/>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6731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lgn="just">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Тендерлік </a:t>
            </a:r>
            <a:r>
              <a:rPr lang="kk-KZ" dirty="0">
                <a:solidFill>
                  <a:srgbClr val="FF0000"/>
                </a:solidFill>
                <a:latin typeface="Times New Roman" panose="02020603050405020304" pitchFamily="18" charset="0"/>
                <a:cs typeface="Times New Roman" panose="02020603050405020304" pitchFamily="18" charset="0"/>
              </a:rPr>
              <a:t>баға </a:t>
            </a:r>
            <a:r>
              <a:rPr lang="kk-KZ" dirty="0">
                <a:latin typeface="Times New Roman" panose="02020603050405020304" pitchFamily="18" charset="0"/>
                <a:cs typeface="Times New Roman" panose="02020603050405020304" pitchFamily="18" charset="0"/>
              </a:rPr>
              <a:t>белгілеу әдісі, жапсырылған конверт әдісі бұл белгілі бір келісім-шартқа қол жеткізу үшін, күшті бәсеке жүргізетін бірнеше компанияларда, салаларда қолданылады.</a:t>
            </a:r>
            <a:endParaRPr lang="ru-RU"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23994556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TotalTime>
  <Words>109</Words>
  <Application>Microsoft Office PowerPoint</Application>
  <PresentationFormat>Экран (4:3)</PresentationFormat>
  <Paragraphs>40</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Апекс</vt:lpstr>
      <vt:lpstr>ТАҚЫРЫП 9  БАҒА БЕЛГІЛЕУДІҢ НАРЫҚТЫҚ ӘДІСТЕРІ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ТАҚЫРЫП 9  БАҒА БЕЛГІЛЕУДІҢ НАРЫҚТЫҚ ӘДІСТЕРІ</dc:title>
  <dc:creator>Асем Сагидолдина</dc:creator>
  <cp:lastModifiedBy>Асем Сагидолдина</cp:lastModifiedBy>
  <cp:revision>2</cp:revision>
  <dcterms:created xsi:type="dcterms:W3CDTF">2023-11-06T07:03:29Z</dcterms:created>
  <dcterms:modified xsi:type="dcterms:W3CDTF">2023-11-06T07:14:59Z</dcterms:modified>
</cp:coreProperties>
</file>